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7" r:id="rId1"/>
  </p:sldMasterIdLst>
  <p:notesMasterIdLst>
    <p:notesMasterId r:id="rId22"/>
  </p:notesMasterIdLst>
  <p:sldIdLst>
    <p:sldId id="266" r:id="rId2"/>
    <p:sldId id="264" r:id="rId3"/>
    <p:sldId id="265" r:id="rId4"/>
    <p:sldId id="270" r:id="rId5"/>
    <p:sldId id="281" r:id="rId6"/>
    <p:sldId id="300" r:id="rId7"/>
    <p:sldId id="282" r:id="rId8"/>
    <p:sldId id="283" r:id="rId9"/>
    <p:sldId id="302" r:id="rId10"/>
    <p:sldId id="272" r:id="rId11"/>
    <p:sldId id="274" r:id="rId12"/>
    <p:sldId id="276" r:id="rId13"/>
    <p:sldId id="301" r:id="rId14"/>
    <p:sldId id="273" r:id="rId15"/>
    <p:sldId id="294" r:id="rId16"/>
    <p:sldId id="299" r:id="rId17"/>
    <p:sldId id="275" r:id="rId18"/>
    <p:sldId id="284" r:id="rId19"/>
    <p:sldId id="285" r:id="rId20"/>
    <p:sldId id="297" r:id="rId21"/>
  </p:sldIdLst>
  <p:sldSz cx="9144000" cy="6858000" type="screen4x3"/>
  <p:notesSz cx="7010400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-9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31425AE5-B648-A849-AA62-E1F8BE133A67}" type="datetimeFigureOut">
              <a:rPr lang="en-US" smtClean="0"/>
              <a:pPr/>
              <a:t>10/3/2014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2830" tIns="46415" rIns="92830" bIns="4641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E709E753-29DD-9247-935C-941048FD4E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122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6388" y="739588"/>
            <a:ext cx="8513762" cy="2729753"/>
          </a:xfrm>
        </p:spPr>
        <p:txBody>
          <a:bodyPr>
            <a:noAutofit/>
          </a:bodyPr>
          <a:lstStyle>
            <a:lvl1pPr algn="l">
              <a:lnSpc>
                <a:spcPts val="10800"/>
              </a:lnSpc>
              <a:defRPr sz="10000" b="1" spc="-2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6388" y="3505200"/>
            <a:ext cx="4683050" cy="1344706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44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75294"/>
            <a:ext cx="1600200" cy="365125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</a:lstStyle>
          <a:p>
            <a:fld id="{1D9FFFA3-7D4A-3747-8863-4ED1E8C09160}" type="datetimeFigureOut">
              <a:rPr lang="en-US" smtClean="0"/>
              <a:pPr/>
              <a:t>10/3/2014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9800" y="6275294"/>
            <a:ext cx="5638800" cy="365125"/>
          </a:xfrm>
        </p:spPr>
        <p:txBody>
          <a:bodyPr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275294"/>
            <a:ext cx="609600" cy="365125"/>
          </a:xfr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823" y="1227427"/>
            <a:ext cx="3657600" cy="566738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194096">
            <a:off x="4845353" y="975801"/>
            <a:ext cx="3496570" cy="4747249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823" y="1799793"/>
            <a:ext cx="3657600" cy="3991408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FFFA3-7D4A-3747-8863-4ED1E8C09160}" type="datetimeFigureOut">
              <a:rPr lang="en-US" smtClean="0"/>
              <a:pPr/>
              <a:t>10/3/2014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774F9-EEED-524A-91B0-4A0DFBE231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011" y="4329953"/>
            <a:ext cx="7907151" cy="927847"/>
          </a:xfrm>
        </p:spPr>
        <p:txBody>
          <a:bodyPr anchor="b" anchorCtr="0">
            <a:no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FFFA3-7D4A-3747-8863-4ED1E8C09160}" type="datetimeFigureOut">
              <a:rPr lang="en-US" smtClean="0"/>
              <a:pPr/>
              <a:t>10/3/2014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774F9-EEED-524A-91B0-4A0DFBE231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34196" y="5257800"/>
            <a:ext cx="7904950" cy="9906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 rot="319004">
            <a:off x="2075968" y="741009"/>
            <a:ext cx="4914362" cy="3240064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idx="14"/>
          </p:nvPr>
        </p:nvSpPr>
        <p:spPr>
          <a:xfrm rot="21346724">
            <a:off x="436037" y="494284"/>
            <a:ext cx="4663440" cy="3030003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011" y="4329953"/>
            <a:ext cx="7907151" cy="927847"/>
          </a:xfrm>
        </p:spPr>
        <p:txBody>
          <a:bodyPr anchor="b" anchorCtr="0">
            <a:no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FFFA3-7D4A-3747-8863-4ED1E8C09160}" type="datetimeFigureOut">
              <a:rPr lang="en-US" smtClean="0"/>
              <a:pPr/>
              <a:t>10/3/2014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774F9-EEED-524A-91B0-4A0DFBE231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34196" y="5257800"/>
            <a:ext cx="7904950" cy="9906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 rot="152337">
            <a:off x="4118577" y="735553"/>
            <a:ext cx="4663440" cy="3030003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spcBef>
                <a:spcPts val="20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FFFA3-7D4A-3747-8863-4ED1E8C09160}" type="datetimeFigureOut">
              <a:rPr lang="en-US" smtClean="0"/>
              <a:pPr/>
              <a:t>10/3/2014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774F9-EEED-524A-91B0-4A0DFBE231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72400" y="685801"/>
            <a:ext cx="757518" cy="5440680"/>
          </a:xfrm>
        </p:spPr>
        <p:txBody>
          <a:bodyPr vert="eaVert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1825" y="685801"/>
            <a:ext cx="6561137" cy="5440680"/>
          </a:xfrm>
        </p:spPr>
        <p:txBody>
          <a:bodyPr vert="eaVer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FFFA3-7D4A-3747-8863-4ED1E8C09160}" type="datetimeFigureOut">
              <a:rPr lang="en-US" smtClean="0"/>
              <a:pPr/>
              <a:t>10/3/2014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774F9-EEED-524A-91B0-4A0DFBE231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spcBef>
                <a:spcPts val="22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FFFA3-7D4A-3747-8863-4ED1E8C09160}" type="datetimeFigureOut">
              <a:rPr lang="en-US" smtClean="0"/>
              <a:pPr/>
              <a:t>10/3/2014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774F9-EEED-524A-91B0-4A0DFBE231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151" y="4822206"/>
            <a:ext cx="8511989" cy="1446975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ts val="13800"/>
              </a:lnSpc>
              <a:defRPr sz="13500" b="1" cap="none" spc="-2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4874" y="3525980"/>
            <a:ext cx="8355714" cy="1270752"/>
          </a:xfr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sz="4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151" y="4822206"/>
            <a:ext cx="8511989" cy="1446975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ts val="13800"/>
              </a:lnSpc>
              <a:defRPr sz="13500" b="1" cap="none" spc="-2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4874" y="3525980"/>
            <a:ext cx="4428426" cy="1270752"/>
          </a:xfr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sz="4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3"/>
          </p:nvPr>
        </p:nvSpPr>
        <p:spPr>
          <a:xfrm rot="21263043">
            <a:off x="5231118" y="261015"/>
            <a:ext cx="3433660" cy="4204035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2012" y="2057400"/>
            <a:ext cx="3863788" cy="4068763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1646" y="2057400"/>
            <a:ext cx="3867912" cy="4068763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FFFA3-7D4A-3747-8863-4ED1E8C09160}" type="datetimeFigureOut">
              <a:rPr lang="en-US" smtClean="0"/>
              <a:pPr/>
              <a:t>10/3/2014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774F9-EEED-524A-91B0-4A0DFBE231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582706"/>
            <a:ext cx="7918450" cy="788894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5545" y="1546412"/>
            <a:ext cx="3867912" cy="464950"/>
          </a:xfrm>
        </p:spPr>
        <p:txBody>
          <a:bodyPr anchor="b">
            <a:noAutofit/>
          </a:bodyPr>
          <a:lstStyle>
            <a:lvl1pPr marL="0" indent="0" algn="ctr">
              <a:buNone/>
              <a:defRPr sz="26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936" y="2147887"/>
            <a:ext cx="3867912" cy="3951288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313" y="1545018"/>
            <a:ext cx="3867912" cy="466344"/>
          </a:xfrm>
        </p:spPr>
        <p:txBody>
          <a:bodyPr anchor="b">
            <a:noAutofit/>
          </a:bodyPr>
          <a:lstStyle>
            <a:lvl1pPr marL="0" indent="0" algn="ctr">
              <a:buNone/>
              <a:defRPr sz="26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313" y="2147887"/>
            <a:ext cx="3867912" cy="3951288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FFFA3-7D4A-3747-8863-4ED1E8C09160}" type="datetimeFigureOut">
              <a:rPr lang="en-US" smtClean="0"/>
              <a:pPr/>
              <a:t>10/3/2014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774F9-EEED-524A-91B0-4A0DFBE231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flipH="1">
            <a:off x="4574241" y="1694516"/>
            <a:ext cx="18288" cy="438912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 flipH="1">
            <a:off x="4574241" y="1694516"/>
            <a:ext cx="18288" cy="438912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Rectangle 12"/>
          <p:cNvSpPr/>
          <p:nvPr/>
        </p:nvSpPr>
        <p:spPr>
          <a:xfrm flipH="1">
            <a:off x="4574241" y="1694516"/>
            <a:ext cx="18288" cy="438912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Rectangle 13"/>
          <p:cNvSpPr/>
          <p:nvPr/>
        </p:nvSpPr>
        <p:spPr>
          <a:xfrm flipH="1">
            <a:off x="4574241" y="1694516"/>
            <a:ext cx="18288" cy="438912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FFFA3-7D4A-3747-8863-4ED1E8C09160}" type="datetimeFigureOut">
              <a:rPr lang="en-US" smtClean="0"/>
              <a:pPr/>
              <a:t>10/3/2014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774F9-EEED-524A-91B0-4A0DFBE231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FFFA3-7D4A-3747-8863-4ED1E8C09160}" type="datetimeFigureOut">
              <a:rPr lang="en-US" smtClean="0"/>
              <a:pPr/>
              <a:t>10/3/2014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774F9-EEED-524A-91B0-4A0DFBE231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825" y="1720103"/>
            <a:ext cx="3657600" cy="1162050"/>
          </a:xfrm>
        </p:spPr>
        <p:txBody>
          <a:bodyPr anchor="b">
            <a:noAutofit/>
          </a:bodyPr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650" y="658906"/>
            <a:ext cx="3819338" cy="5467258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825" y="2877671"/>
            <a:ext cx="3657600" cy="2339788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FFFA3-7D4A-3747-8863-4ED1E8C09160}" type="datetimeFigureOut">
              <a:rPr lang="en-US" smtClean="0"/>
              <a:pPr/>
              <a:t>10/3/2014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774F9-EEED-524A-91B0-4A0DFBE231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2775" y="582706"/>
            <a:ext cx="7918450" cy="7888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8358" y="2044700"/>
            <a:ext cx="7167284" cy="4081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275294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1D9FFFA3-7D4A-3747-8863-4ED1E8C09160}" type="datetimeFigureOut">
              <a:rPr lang="en-US" smtClean="0"/>
              <a:pPr/>
              <a:t>10/3/2014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5318" y="6275294"/>
            <a:ext cx="56432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275294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fld id="{768774F9-EEED-524A-91B0-4A0DFBE2319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bg2"/>
        </a:buClr>
        <a:buSzPct val="90000"/>
        <a:buFont typeface="Wingdings 2" pitchFamily="18" charset="2"/>
        <a:buChar char="Ü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SzPct val="90000"/>
        <a:buFont typeface="Wingdings 2" pitchFamily="18" charset="2"/>
        <a:buChar char="Ü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ct val="20000"/>
        </a:spcBef>
        <a:buClr>
          <a:schemeClr val="bg2"/>
        </a:buClr>
        <a:buSzPct val="90000"/>
        <a:buFont typeface="Wingdings 2" pitchFamily="18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SzPct val="90000"/>
        <a:buFont typeface="Wingdings 2" pitchFamily="18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ct val="20000"/>
        </a:spcBef>
        <a:buClr>
          <a:schemeClr val="bg2"/>
        </a:buClr>
        <a:buSzPct val="90000"/>
        <a:buFont typeface="Wingdings 2" pitchFamily="18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8249" y="591603"/>
            <a:ext cx="6205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Local Marketing For Nonprofits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551992" y="1747261"/>
            <a:ext cx="80827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pc="300" dirty="0" smtClean="0"/>
              <a:t>There’s No Perfect Tool</a:t>
            </a:r>
            <a:endParaRPr lang="en-US" sz="4800" b="1" spc="300" dirty="0"/>
          </a:p>
        </p:txBody>
      </p:sp>
      <p:pic>
        <p:nvPicPr>
          <p:cNvPr id="8" name="Picture 7" descr="most-functions-penknif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9207" y="3227285"/>
            <a:ext cx="4319016" cy="3096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jeng\AppData\Local\Microsoft\Windows\Temporary Internet Files\Content.IE5\A6C2DO10\MC900030187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1318727"/>
            <a:ext cx="3505200" cy="354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609600" y="2560152"/>
            <a:ext cx="8229600" cy="1600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normAutofit fontScale="77500" lnSpcReduction="20000"/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7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you build it, they will come.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5495" y="6129752"/>
            <a:ext cx="1583330" cy="338554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Web Tools</a:t>
            </a:r>
            <a:endParaRPr lang="en-US" sz="1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398825" y="6129752"/>
            <a:ext cx="1583330" cy="338554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Social Media</a:t>
            </a:r>
            <a:endParaRPr lang="en-US" sz="1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232165" y="6129752"/>
            <a:ext cx="1583330" cy="338554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Direct Mail</a:t>
            </a:r>
            <a:endParaRPr 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Location, Location, Location!</a:t>
            </a:r>
          </a:p>
        </p:txBody>
      </p:sp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2"/>
          <a:srcRect l="2" t="6531" r="38852" b="11021"/>
          <a:stretch>
            <a:fillRect/>
          </a:stretch>
        </p:blipFill>
        <p:spPr bwMode="auto">
          <a:xfrm>
            <a:off x="1262393" y="906383"/>
            <a:ext cx="6689534" cy="50723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4" name="TextBox 3"/>
          <p:cNvSpPr txBox="1"/>
          <p:nvPr/>
        </p:nvSpPr>
        <p:spPr>
          <a:xfrm rot="5400000">
            <a:off x="4665663" y="4043363"/>
            <a:ext cx="2165350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00" b="1" dirty="0">
                <a:solidFill>
                  <a:srgbClr val="FF0000"/>
                </a:solidFill>
                <a:latin typeface="+mn-lt"/>
                <a:cs typeface="Arial" pitchFamily="34" charset="0"/>
              </a:rPr>
              <a:t>PAID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17590" y="2023268"/>
            <a:ext cx="239395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00" b="1" dirty="0">
                <a:solidFill>
                  <a:srgbClr val="FF0000"/>
                </a:solidFill>
                <a:latin typeface="+mn-lt"/>
                <a:cs typeface="Arial" pitchFamily="34" charset="0"/>
              </a:rPr>
              <a:t>PAID</a:t>
            </a:r>
            <a:endParaRPr lang="en-US" sz="6000" b="1" dirty="0">
              <a:solidFill>
                <a:srgbClr val="FF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95438" y="5005912"/>
            <a:ext cx="3736975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00" b="1" dirty="0">
                <a:solidFill>
                  <a:srgbClr val="FF0000"/>
                </a:solidFill>
                <a:latin typeface="+mn-lt"/>
                <a:cs typeface="Arial" pitchFamily="34" charset="0"/>
              </a:rPr>
              <a:t>STANDARD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17590" y="3629025"/>
            <a:ext cx="239395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00" b="1" dirty="0">
                <a:solidFill>
                  <a:srgbClr val="FF0000"/>
                </a:solidFill>
                <a:latin typeface="+mn-lt"/>
                <a:cs typeface="Arial" pitchFamily="34" charset="0"/>
              </a:rPr>
              <a:t>LOCAL</a:t>
            </a:r>
            <a:endParaRPr lang="en-US" sz="4000" b="1" dirty="0">
              <a:solidFill>
                <a:srgbClr val="FF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5495" y="6129752"/>
            <a:ext cx="1583330" cy="338554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Web Tools</a:t>
            </a:r>
            <a:endParaRPr lang="en-US" sz="1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398825" y="6129752"/>
            <a:ext cx="1583330" cy="338554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Social Media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232165" y="6129752"/>
            <a:ext cx="1583330" cy="338554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Direct Mail</a:t>
            </a:r>
            <a:endParaRPr 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>
            <a:spLocks noGrp="1"/>
          </p:cNvSpPr>
          <p:nvPr>
            <p:ph idx="1"/>
          </p:nvPr>
        </p:nvSpPr>
        <p:spPr>
          <a:xfrm>
            <a:off x="2602980" y="1607944"/>
            <a:ext cx="6082859" cy="399181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Pay-Per-Click</a:t>
            </a:r>
            <a:r>
              <a:rPr lang="en-US" dirty="0" smtClean="0"/>
              <a:t>: Google, Bing &amp; Yahoo all have PPC Advertising. </a:t>
            </a:r>
          </a:p>
          <a:p>
            <a:r>
              <a:rPr lang="en-US" dirty="0" smtClean="0">
                <a:solidFill>
                  <a:schemeClr val="accent6"/>
                </a:solidFill>
              </a:rPr>
              <a:t>Local Listings</a:t>
            </a:r>
            <a:r>
              <a:rPr lang="en-US" dirty="0" smtClean="0"/>
              <a:t>: Google+, YP, Yelp, Foursquare, Yahoo Local, Super Pages…</a:t>
            </a:r>
          </a:p>
          <a:p>
            <a:r>
              <a:rPr lang="en-US" dirty="0" smtClean="0">
                <a:solidFill>
                  <a:schemeClr val="accent6"/>
                </a:solidFill>
              </a:rPr>
              <a:t>Search Engine Optimization</a:t>
            </a:r>
            <a:r>
              <a:rPr lang="en-US" dirty="0" smtClean="0"/>
              <a:t>: S.E.O., the greatest mystery on the web. Keywords, Meta Tags, Links, Content, Updates…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937625" y="1548280"/>
            <a:ext cx="155134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smtClean="0">
                <a:solidFill>
                  <a:schemeClr val="accent5"/>
                </a:solidFill>
              </a:rPr>
              <a:t>PAID</a:t>
            </a:r>
            <a:endParaRPr lang="en-US" sz="3200" b="1" dirty="0">
              <a:solidFill>
                <a:schemeClr val="accent5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51632" y="2468410"/>
            <a:ext cx="155134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smtClean="0">
                <a:solidFill>
                  <a:schemeClr val="accent5"/>
                </a:solidFill>
              </a:rPr>
              <a:t>LOCAL</a:t>
            </a:r>
            <a:endParaRPr lang="en-US" sz="3200" b="1" dirty="0">
              <a:solidFill>
                <a:schemeClr val="accent5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000" y="3423008"/>
            <a:ext cx="242398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smtClean="0">
                <a:solidFill>
                  <a:schemeClr val="accent5"/>
                </a:solidFill>
              </a:rPr>
              <a:t>STANDARD</a:t>
            </a:r>
            <a:endParaRPr lang="en-US" sz="3200" b="1" dirty="0">
              <a:solidFill>
                <a:schemeClr val="accent5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Location, Location, Location!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5495" y="6129752"/>
            <a:ext cx="1583330" cy="338554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Web Tools</a:t>
            </a:r>
            <a:endParaRPr lang="en-US" sz="1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398825" y="6129752"/>
            <a:ext cx="1583330" cy="338554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Social Media</a:t>
            </a:r>
            <a:endParaRPr lang="en-US" sz="1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232165" y="6129752"/>
            <a:ext cx="1583330" cy="338554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Direct Mail</a:t>
            </a:r>
            <a:endParaRPr 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582706"/>
            <a:ext cx="7918450" cy="1504002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Allegra Cares &amp;</a:t>
            </a:r>
            <a:br>
              <a:rPr lang="en-US" b="1" dirty="0" smtClean="0">
                <a:solidFill>
                  <a:schemeClr val="accent6"/>
                </a:solidFill>
              </a:rPr>
            </a:br>
            <a:r>
              <a:rPr lang="en-US" b="1" dirty="0" smtClean="0">
                <a:solidFill>
                  <a:schemeClr val="accent6"/>
                </a:solidFill>
              </a:rPr>
              <a:t>Google Grants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12776" y="2383550"/>
            <a:ext cx="7734056" cy="364211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bg2"/>
              </a:buClr>
              <a:buSzPct val="90000"/>
              <a:buFont typeface="Wingdings 2" pitchFamily="18" charset="2"/>
              <a:buChar char="Ü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SzPct val="90000"/>
              <a:buFont typeface="Wingdings 2" pitchFamily="18" charset="2"/>
              <a:buChar char="Ü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ct val="20000"/>
              </a:spcBef>
              <a:buClr>
                <a:schemeClr val="bg2"/>
              </a:buClr>
              <a:buSzPct val="90000"/>
              <a:buFont typeface="Wingdings 2" pitchFamily="18" charset="2"/>
              <a:buChar char="Ü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SzPct val="90000"/>
              <a:buFont typeface="Wingdings 2" pitchFamily="18" charset="2"/>
              <a:buChar char="Ü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ct val="20000"/>
              </a:spcBef>
              <a:buClr>
                <a:schemeClr val="bg2"/>
              </a:buClr>
              <a:buSzPct val="90000"/>
              <a:buFont typeface="Wingdings 2" pitchFamily="18" charset="2"/>
              <a:buChar char="Ü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/>
              <a:t>Receive up to $10,000 per month in free online  advertising</a:t>
            </a:r>
          </a:p>
          <a:p>
            <a:r>
              <a:rPr lang="en-US" sz="3600" dirty="0" smtClean="0"/>
              <a:t>Promote your events</a:t>
            </a:r>
          </a:p>
          <a:p>
            <a:r>
              <a:rPr lang="en-US" sz="3600" dirty="0" smtClean="0"/>
              <a:t>Find Volunteers</a:t>
            </a:r>
          </a:p>
          <a:p>
            <a:r>
              <a:rPr lang="en-US" sz="3600" dirty="0" smtClean="0"/>
              <a:t>Increase Donations</a:t>
            </a:r>
          </a:p>
          <a:p>
            <a:pPr>
              <a:buFont typeface="Wingdings 2" pitchFamily="18" charset="2"/>
              <a:buNone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815495" y="6129752"/>
            <a:ext cx="1583330" cy="338554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Web Tools</a:t>
            </a:r>
            <a:endParaRPr lang="en-US" sz="1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398825" y="6129752"/>
            <a:ext cx="1583330" cy="338554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Social Media</a:t>
            </a:r>
            <a:endParaRPr lang="en-US" sz="1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232165" y="6129752"/>
            <a:ext cx="1583330" cy="338554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Direct Mail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9658415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>
            <a:spLocks noGrp="1"/>
          </p:cNvSpPr>
          <p:nvPr>
            <p:ph idx="1"/>
          </p:nvPr>
        </p:nvSpPr>
        <p:spPr>
          <a:xfrm>
            <a:off x="128955" y="1163427"/>
            <a:ext cx="8909537" cy="4803619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As of 2013 More People will use mobile phones than PCs to get online.</a:t>
            </a:r>
          </a:p>
          <a:p>
            <a:r>
              <a:rPr lang="en-US" dirty="0" smtClean="0"/>
              <a:t>Mobile searches have </a:t>
            </a:r>
            <a:r>
              <a:rPr lang="en-US" dirty="0" smtClean="0">
                <a:solidFill>
                  <a:srgbClr val="ED7307"/>
                </a:solidFill>
              </a:rPr>
              <a:t>increased 4x </a:t>
            </a:r>
            <a:r>
              <a:rPr lang="en-US" dirty="0" smtClean="0"/>
              <a:t>since 2010</a:t>
            </a:r>
          </a:p>
          <a:p>
            <a:r>
              <a:rPr lang="en-US" dirty="0" smtClean="0"/>
              <a:t>There will be one mobile device for every person on earth by 2015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>
                <a:solidFill>
                  <a:schemeClr val="accent6"/>
                </a:solidFill>
              </a:rPr>
              <a:t>60</a:t>
            </a:r>
            <a:r>
              <a:rPr lang="en-US" dirty="0">
                <a:solidFill>
                  <a:schemeClr val="accent6"/>
                </a:solidFill>
              </a:rPr>
              <a:t>% </a:t>
            </a:r>
            <a:r>
              <a:rPr lang="en-US" dirty="0"/>
              <a:t>of users expect a mobile site to load in three seconds or less.</a:t>
            </a:r>
          </a:p>
          <a:p>
            <a:r>
              <a:rPr lang="en-US" dirty="0">
                <a:solidFill>
                  <a:schemeClr val="accent6"/>
                </a:solidFill>
              </a:rPr>
              <a:t>71% </a:t>
            </a:r>
            <a:r>
              <a:rPr lang="en-US" dirty="0"/>
              <a:t>of users expect a mobile site to load as fast as a desktop site.</a:t>
            </a:r>
          </a:p>
          <a:p>
            <a:r>
              <a:rPr lang="en-US" dirty="0">
                <a:solidFill>
                  <a:schemeClr val="accent6"/>
                </a:solidFill>
              </a:rPr>
              <a:t>78% </a:t>
            </a:r>
            <a:r>
              <a:rPr lang="en-US" dirty="0"/>
              <a:t>of users will retry a site two times or less if it does not load initially. </a:t>
            </a:r>
          </a:p>
          <a:p>
            <a:r>
              <a:rPr lang="en-US" dirty="0">
                <a:solidFill>
                  <a:schemeClr val="accent6"/>
                </a:solidFill>
              </a:rPr>
              <a:t>23% </a:t>
            </a:r>
            <a:r>
              <a:rPr lang="en-US" dirty="0"/>
              <a:t>of adults have cursed at their phone when a site doesn’t work </a:t>
            </a:r>
          </a:p>
          <a:p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12775" y="145644"/>
            <a:ext cx="7918450" cy="788894"/>
          </a:xfrm>
        </p:spPr>
        <p:txBody>
          <a:bodyPr/>
          <a:lstStyle/>
          <a:p>
            <a:r>
              <a:rPr lang="en-US" dirty="0" smtClean="0">
                <a:solidFill>
                  <a:srgbClr val="ED7307"/>
                </a:solidFill>
              </a:rPr>
              <a:t>Mobile Usage Facts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5495" y="6129752"/>
            <a:ext cx="1583330" cy="338554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Web Tools</a:t>
            </a:r>
            <a:endParaRPr lang="en-US" sz="1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398825" y="6129752"/>
            <a:ext cx="1583330" cy="338554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Social Media</a:t>
            </a:r>
            <a:endParaRPr lang="en-US" sz="1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232165" y="6129752"/>
            <a:ext cx="1583330" cy="338554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Direct Mail</a:t>
            </a:r>
            <a:endParaRPr lang="en-US" sz="1600" b="1" dirty="0"/>
          </a:p>
        </p:txBody>
      </p:sp>
      <p:sp>
        <p:nvSpPr>
          <p:cNvPr id="8" name="Rectangle 7"/>
          <p:cNvSpPr/>
          <p:nvPr/>
        </p:nvSpPr>
        <p:spPr>
          <a:xfrm>
            <a:off x="6588368" y="6604940"/>
            <a:ext cx="2532891" cy="25306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 smtClean="0"/>
              <a:t>Source: </a:t>
            </a:r>
            <a:r>
              <a:rPr lang="en-US" sz="1000" dirty="0" smtClean="0"/>
              <a:t>Google Research Study 2013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://psdho.me/wp-content/uploads/2010/12/cellphone-with-text-message-bubble-full.jpg"/>
          <p:cNvPicPr>
            <a:picLocks noChangeAspect="1" noChangeArrowheads="1"/>
          </p:cNvPicPr>
          <p:nvPr/>
        </p:nvPicPr>
        <p:blipFill>
          <a:blip r:embed="rId2"/>
          <a:srcRect l="16335" t="5196" r="8179" b="5766"/>
          <a:stretch>
            <a:fillRect/>
          </a:stretch>
        </p:blipFill>
        <p:spPr bwMode="auto">
          <a:xfrm>
            <a:off x="3192463" y="1032000"/>
            <a:ext cx="3375025" cy="298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828800" y="4132387"/>
            <a:ext cx="5494338" cy="175432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>
                <a:latin typeface="+mn-lt"/>
                <a:cs typeface="Arial" pitchFamily="34" charset="0"/>
              </a:rPr>
              <a:t>Only </a:t>
            </a:r>
            <a:r>
              <a:rPr lang="en-US" sz="3600" b="1" dirty="0" smtClean="0">
                <a:solidFill>
                  <a:srgbClr val="ED7307"/>
                </a:solidFill>
                <a:latin typeface="+mn-lt"/>
                <a:cs typeface="Arial" pitchFamily="34" charset="0"/>
              </a:rPr>
              <a:t>16%</a:t>
            </a:r>
            <a:r>
              <a:rPr lang="en-US" sz="3600" b="1" dirty="0" smtClean="0">
                <a:latin typeface="+mn-lt"/>
                <a:cs typeface="Arial" pitchFamily="34" charset="0"/>
              </a:rPr>
              <a:t> </a:t>
            </a:r>
            <a:r>
              <a:rPr lang="en-US" sz="3600" b="1" dirty="0">
                <a:latin typeface="+mn-lt"/>
                <a:cs typeface="Arial" pitchFamily="34" charset="0"/>
              </a:rPr>
              <a:t>of </a:t>
            </a:r>
            <a:r>
              <a:rPr lang="en-US" sz="3600" b="1" u="sng" dirty="0">
                <a:solidFill>
                  <a:srgbClr val="ED7307"/>
                </a:solidFill>
                <a:latin typeface="+mn-lt"/>
                <a:cs typeface="Arial" pitchFamily="34" charset="0"/>
              </a:rPr>
              <a:t>all</a:t>
            </a:r>
            <a:r>
              <a:rPr lang="en-US" sz="3600" b="1" dirty="0">
                <a:latin typeface="+mn-lt"/>
                <a:cs typeface="Arial" pitchFamily="34" charset="0"/>
              </a:rPr>
              <a:t> </a:t>
            </a:r>
            <a:r>
              <a:rPr lang="en-US" sz="3600" b="1" dirty="0" smtClean="0">
                <a:latin typeface="+mn-lt"/>
                <a:cs typeface="Arial" pitchFamily="34" charset="0"/>
              </a:rPr>
              <a:t>nonprofit websites </a:t>
            </a:r>
            <a:r>
              <a:rPr lang="en-US" sz="3600" b="1" dirty="0">
                <a:latin typeface="+mn-lt"/>
                <a:cs typeface="Arial" pitchFamily="34" charset="0"/>
              </a:rPr>
              <a:t>are optimized for mobile</a:t>
            </a:r>
          </a:p>
        </p:txBody>
      </p:sp>
      <p:sp>
        <p:nvSpPr>
          <p:cNvPr id="4" name="Rectangle 3"/>
          <p:cNvSpPr/>
          <p:nvPr/>
        </p:nvSpPr>
        <p:spPr>
          <a:xfrm>
            <a:off x="4800600" y="1971066"/>
            <a:ext cx="168507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10%</a:t>
            </a:r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612775" y="145644"/>
            <a:ext cx="7918450" cy="788894"/>
          </a:xfrm>
        </p:spPr>
        <p:txBody>
          <a:bodyPr/>
          <a:lstStyle/>
          <a:p>
            <a:r>
              <a:rPr lang="en-US" dirty="0" smtClean="0">
                <a:solidFill>
                  <a:srgbClr val="ED7307"/>
                </a:solidFill>
              </a:rPr>
              <a:t>Optimize for Mobile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5495" y="6129752"/>
            <a:ext cx="1583330" cy="338554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Web Tools</a:t>
            </a:r>
            <a:endParaRPr lang="en-US" sz="1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398825" y="6129752"/>
            <a:ext cx="1583330" cy="338554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Social Media</a:t>
            </a:r>
            <a:endParaRPr lang="en-US" sz="1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232165" y="6129752"/>
            <a:ext cx="1583330" cy="338554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Direct Mail</a:t>
            </a:r>
            <a:endParaRPr lang="en-US" sz="1600" b="1" dirty="0"/>
          </a:p>
        </p:txBody>
      </p:sp>
      <p:sp>
        <p:nvSpPr>
          <p:cNvPr id="9" name="Rectangle 8"/>
          <p:cNvSpPr/>
          <p:nvPr/>
        </p:nvSpPr>
        <p:spPr>
          <a:xfrm>
            <a:off x="6002922" y="6604940"/>
            <a:ext cx="3118338" cy="25306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 smtClean="0"/>
              <a:t>Source: National Center for Charitable Giving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1974784"/>
            <a:ext cx="7918450" cy="788894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chemeClr val="accent6"/>
                </a:solidFill>
              </a:rPr>
              <a:t>Go to </a:t>
            </a:r>
            <a:br>
              <a:rPr lang="en-US" sz="3600" dirty="0" smtClean="0">
                <a:solidFill>
                  <a:schemeClr val="accent6"/>
                </a:solidFill>
              </a:rPr>
            </a:br>
            <a:r>
              <a:rPr lang="en-US" sz="3600" b="1" dirty="0" smtClean="0">
                <a:solidFill>
                  <a:schemeClr val="accent6"/>
                </a:solidFill>
              </a:rPr>
              <a:t>www.derby-sheltonrotary.org</a:t>
            </a:r>
            <a:endParaRPr lang="en-US" sz="3600" b="1" dirty="0">
              <a:solidFill>
                <a:schemeClr val="accent6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12775" y="3642081"/>
            <a:ext cx="7918450" cy="7888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chemeClr val="accent6"/>
                </a:solidFill>
              </a:rPr>
              <a:t>Go to </a:t>
            </a:r>
            <a:br>
              <a:rPr lang="en-US" sz="4000" dirty="0" smtClean="0">
                <a:solidFill>
                  <a:schemeClr val="accent6"/>
                </a:solidFill>
              </a:rPr>
            </a:br>
            <a:r>
              <a:rPr lang="en-US" sz="4000" b="1" dirty="0" smtClean="0">
                <a:solidFill>
                  <a:schemeClr val="accent6"/>
                </a:solidFill>
              </a:rPr>
              <a:t>www.allegrashelton.com</a:t>
            </a:r>
            <a:endParaRPr lang="en-US" sz="4000" b="1" dirty="0">
              <a:solidFill>
                <a:schemeClr val="accent6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12775" y="582706"/>
            <a:ext cx="7918450" cy="7888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chemeClr val="tx1"/>
                </a:solidFill>
              </a:rPr>
              <a:t>See the difference!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5495" y="6129752"/>
            <a:ext cx="1583330" cy="338554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Web Tools</a:t>
            </a:r>
            <a:endParaRPr lang="en-US" sz="1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398825" y="6129752"/>
            <a:ext cx="1583330" cy="338554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Social Media</a:t>
            </a:r>
            <a:endParaRPr lang="en-US" sz="1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232165" y="6129752"/>
            <a:ext cx="1583330" cy="338554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Direct Mail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2314317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>
            <a:spLocks noGrp="1"/>
          </p:cNvSpPr>
          <p:nvPr>
            <p:ph idx="1"/>
          </p:nvPr>
        </p:nvSpPr>
        <p:spPr>
          <a:xfrm>
            <a:off x="1222112" y="1477109"/>
            <a:ext cx="6483482" cy="456516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n-US" dirty="0" smtClean="0">
                <a:solidFill>
                  <a:schemeClr val="accent6"/>
                </a:solidFill>
              </a:rPr>
              <a:t>13.5% </a:t>
            </a:r>
            <a:r>
              <a:rPr lang="en-US" dirty="0" smtClean="0"/>
              <a:t>Increase in Online Fundraising in 2013</a:t>
            </a:r>
          </a:p>
          <a:p>
            <a:pPr>
              <a:lnSpc>
                <a:spcPct val="110000"/>
              </a:lnSpc>
            </a:pPr>
            <a:r>
              <a:rPr lang="en-US" dirty="0" smtClean="0">
                <a:solidFill>
                  <a:schemeClr val="accent6"/>
                </a:solidFill>
              </a:rPr>
              <a:t>75% </a:t>
            </a:r>
            <a:r>
              <a:rPr lang="en-US" dirty="0" smtClean="0"/>
              <a:t>of Donor spend less than 2 hours researching a nonprofit before giving</a:t>
            </a:r>
          </a:p>
          <a:p>
            <a:pPr>
              <a:lnSpc>
                <a:spcPct val="110000"/>
              </a:lnSpc>
            </a:pPr>
            <a:r>
              <a:rPr lang="en-US" dirty="0" smtClean="0">
                <a:solidFill>
                  <a:schemeClr val="accent6"/>
                </a:solidFill>
              </a:rPr>
              <a:t>32% </a:t>
            </a:r>
            <a:r>
              <a:rPr lang="en-US" dirty="0" smtClean="0"/>
              <a:t>increase in mobile subscriber lists for nonprofits in 2012</a:t>
            </a:r>
          </a:p>
          <a:p>
            <a:pPr>
              <a:lnSpc>
                <a:spcPct val="110000"/>
              </a:lnSpc>
            </a:pPr>
            <a:r>
              <a:rPr lang="en-US" dirty="0" smtClean="0">
                <a:solidFill>
                  <a:schemeClr val="accent6"/>
                </a:solidFill>
              </a:rPr>
              <a:t>62% </a:t>
            </a:r>
            <a:r>
              <a:rPr lang="en-US" dirty="0" smtClean="0"/>
              <a:t>of Generation Y Donors would give by Mobile Phone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chemeClr val="accent6"/>
                </a:solidFill>
              </a:rPr>
              <a:t>84% </a:t>
            </a:r>
            <a:r>
              <a:rPr lang="en-US" dirty="0"/>
              <a:t>of nonprofit donation landing pages ARE NOT optimized for </a:t>
            </a:r>
            <a:r>
              <a:rPr lang="en-US" dirty="0" smtClean="0"/>
              <a:t>mobile</a:t>
            </a:r>
            <a:endParaRPr lang="en-US" dirty="0"/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chemeClr val="accent6"/>
                </a:solidFill>
              </a:rPr>
              <a:t>65% </a:t>
            </a:r>
            <a:r>
              <a:rPr lang="en-US" dirty="0"/>
              <a:t>of nonprofits make donors click 3 or more times to give a donation</a:t>
            </a:r>
          </a:p>
          <a:p>
            <a:endParaRPr lang="en-US" dirty="0" smtClean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Why Do You Need To Be Seen </a:t>
            </a:r>
            <a:br>
              <a:rPr lang="en-US" dirty="0" smtClean="0">
                <a:solidFill>
                  <a:schemeClr val="accent6"/>
                </a:solidFill>
              </a:rPr>
            </a:br>
            <a:r>
              <a:rPr lang="en-US" dirty="0" smtClean="0">
                <a:solidFill>
                  <a:schemeClr val="accent6"/>
                </a:solidFill>
              </a:rPr>
              <a:t>Where They’re Looking?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5495" y="6129752"/>
            <a:ext cx="1583330" cy="338554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Web Tools</a:t>
            </a:r>
            <a:endParaRPr lang="en-US" sz="1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398825" y="6129752"/>
            <a:ext cx="1583330" cy="338554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Social Media</a:t>
            </a:r>
            <a:endParaRPr lang="en-US" sz="1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232165" y="6129752"/>
            <a:ext cx="1583330" cy="338554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Direct Mail</a:t>
            </a:r>
            <a:endParaRPr lang="en-US" sz="1600" b="1" dirty="0"/>
          </a:p>
        </p:txBody>
      </p:sp>
      <p:sp>
        <p:nvSpPr>
          <p:cNvPr id="7" name="Rectangle 6"/>
          <p:cNvSpPr/>
          <p:nvPr/>
        </p:nvSpPr>
        <p:spPr>
          <a:xfrm>
            <a:off x="5802923" y="6580077"/>
            <a:ext cx="3118338" cy="2530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/>
              <a:t>Source: National Center for Charitable Giving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</a:rPr>
              <a:t>Social Media Marketing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300" y="1600200"/>
            <a:ext cx="8229600" cy="4525963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 smtClean="0"/>
              <a:t>1. Have a page </a:t>
            </a:r>
          </a:p>
          <a:p>
            <a:pPr marL="914400" lvl="1" indent="-514350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800" dirty="0" smtClean="0"/>
              <a:t>Facebook</a:t>
            </a:r>
          </a:p>
          <a:p>
            <a:pPr marL="914400" lvl="1" indent="-514350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800" dirty="0" smtClean="0"/>
              <a:t>Twitter</a:t>
            </a:r>
          </a:p>
          <a:p>
            <a:pPr marL="914400" lvl="1" indent="-514350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800" dirty="0" smtClean="0"/>
              <a:t>LinkedIn </a:t>
            </a:r>
          </a:p>
          <a:p>
            <a:pPr marL="914400" lvl="1" indent="-514350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800" dirty="0" smtClean="0"/>
              <a:t>Google+</a:t>
            </a:r>
          </a:p>
          <a:p>
            <a:pPr marL="914400" lvl="1" indent="-514350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800" dirty="0" smtClean="0"/>
              <a:t>YouTube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 smtClean="0"/>
              <a:t>2. Create content that is “share-worthy”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dirty="0"/>
          </a:p>
        </p:txBody>
      </p:sp>
      <p:pic>
        <p:nvPicPr>
          <p:cNvPr id="4" name="Picture 2" descr="http://www.pammarketingnut.com/wp-content/uploads/iStock_000014250706XSma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81511" y="1788729"/>
            <a:ext cx="388620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815495" y="6129752"/>
            <a:ext cx="1583330" cy="338554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Web Tools</a:t>
            </a:r>
            <a:endParaRPr lang="en-US" sz="1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398825" y="6129752"/>
            <a:ext cx="1583330" cy="338554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Social Media</a:t>
            </a:r>
            <a:endParaRPr lang="en-US" sz="1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232165" y="6129752"/>
            <a:ext cx="1583330" cy="338554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Direct Mail</a:t>
            </a:r>
            <a:endParaRPr 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ED7307"/>
                </a:solidFill>
              </a:rPr>
              <a:t>Social Media Marketing</a:t>
            </a:r>
          </a:p>
        </p:txBody>
      </p:sp>
      <p:sp>
        <p:nvSpPr>
          <p:cNvPr id="3" name="Content Placeholder 5"/>
          <p:cNvSpPr>
            <a:spLocks noGrp="1"/>
          </p:cNvSpPr>
          <p:nvPr>
            <p:ph idx="1"/>
          </p:nvPr>
        </p:nvSpPr>
        <p:spPr>
          <a:xfrm>
            <a:off x="716007" y="1154726"/>
            <a:ext cx="7970793" cy="509053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Consider your audience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Engage your audience: Provide the user a reason to share – and make it easy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Be personable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Be timely, i.e. don’t write about old news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Ask yourself, “who cares?”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Fulfill </a:t>
            </a:r>
            <a:r>
              <a:rPr lang="en-US" dirty="0"/>
              <a:t>a purpose (informative, </a:t>
            </a:r>
            <a:r>
              <a:rPr lang="en-US" dirty="0" smtClean="0"/>
              <a:t>how-to, </a:t>
            </a:r>
            <a:r>
              <a:rPr lang="en-US" dirty="0"/>
              <a:t>etc.)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Prompt </a:t>
            </a:r>
            <a:r>
              <a:rPr lang="en-US" dirty="0"/>
              <a:t>interest or </a:t>
            </a:r>
            <a:r>
              <a:rPr lang="en-US" dirty="0" smtClean="0"/>
              <a:t>action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5495" y="6129752"/>
            <a:ext cx="1583330" cy="338554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Web Tools</a:t>
            </a:r>
            <a:endParaRPr lang="en-US" sz="1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398825" y="6129752"/>
            <a:ext cx="1583330" cy="338554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Social Media</a:t>
            </a:r>
            <a:endParaRPr lang="en-US" sz="1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232165" y="6129752"/>
            <a:ext cx="1583330" cy="338554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Direct Mail</a:t>
            </a:r>
            <a:endParaRPr 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26017" y="1160585"/>
            <a:ext cx="8430302" cy="4226094"/>
          </a:xfrm>
        </p:spPr>
        <p:txBody>
          <a:bodyPr>
            <a:noAutofit/>
          </a:bodyPr>
          <a:lstStyle/>
          <a:p>
            <a:pPr marL="0" indent="0" algn="ctr">
              <a:buFont typeface="Arial" charset="0"/>
              <a:buNone/>
            </a:pPr>
            <a:r>
              <a:rPr lang="en-US" sz="3600" b="1" dirty="0" smtClean="0">
                <a:ea typeface="ＭＳ Ｐゴシック"/>
                <a:cs typeface="ＭＳ Ｐゴシック"/>
              </a:rPr>
              <a:t>Marketing &amp; Donor Development is about getting </a:t>
            </a:r>
            <a:r>
              <a:rPr lang="en-US" sz="3600" b="1" dirty="0" smtClean="0">
                <a:solidFill>
                  <a:srgbClr val="EB7400"/>
                </a:solidFill>
                <a:ea typeface="ＭＳ Ｐゴシック"/>
                <a:cs typeface="ＭＳ Ｐゴシック"/>
              </a:rPr>
              <a:t>your message</a:t>
            </a:r>
            <a:r>
              <a:rPr lang="en-US" sz="3600" b="1" dirty="0" smtClean="0">
                <a:solidFill>
                  <a:srgbClr val="FFFFFF"/>
                </a:solidFill>
                <a:ea typeface="ＭＳ Ｐゴシック"/>
                <a:cs typeface="ＭＳ Ｐゴシック"/>
              </a:rPr>
              <a:t>, to the </a:t>
            </a:r>
            <a:r>
              <a:rPr lang="en-US" sz="3600" b="1" dirty="0" smtClean="0">
                <a:solidFill>
                  <a:srgbClr val="EB7400"/>
                </a:solidFill>
                <a:ea typeface="ＭＳ Ｐゴシック"/>
                <a:cs typeface="ＭＳ Ｐゴシック"/>
              </a:rPr>
              <a:t>right people</a:t>
            </a:r>
            <a:r>
              <a:rPr lang="en-US" sz="3600" b="1" dirty="0" smtClean="0">
                <a:solidFill>
                  <a:srgbClr val="FFFFFF"/>
                </a:solidFill>
                <a:ea typeface="ＭＳ Ｐゴシック"/>
                <a:cs typeface="ＭＳ Ｐゴシック"/>
              </a:rPr>
              <a:t>, at the </a:t>
            </a:r>
            <a:r>
              <a:rPr lang="en-US" sz="3600" b="1" dirty="0" smtClean="0">
                <a:solidFill>
                  <a:srgbClr val="EB7400"/>
                </a:solidFill>
                <a:ea typeface="ＭＳ Ｐゴシック"/>
                <a:cs typeface="ＭＳ Ｐゴシック"/>
              </a:rPr>
              <a:t>right time</a:t>
            </a:r>
            <a:r>
              <a:rPr lang="en-US" sz="3600" b="1" dirty="0" smtClean="0">
                <a:solidFill>
                  <a:srgbClr val="1D528D"/>
                </a:solidFill>
                <a:ea typeface="ＭＳ Ｐゴシック"/>
                <a:cs typeface="ＭＳ Ｐゴシック"/>
              </a:rPr>
              <a:t> </a:t>
            </a:r>
            <a:r>
              <a:rPr lang="en-US" sz="3600" b="1" dirty="0" smtClean="0">
                <a:solidFill>
                  <a:srgbClr val="FFFFFF"/>
                </a:solidFill>
                <a:ea typeface="ＭＳ Ｐゴシック"/>
                <a:cs typeface="ＭＳ Ｐゴシック"/>
              </a:rPr>
              <a:t>using the </a:t>
            </a:r>
            <a:r>
              <a:rPr lang="en-US" sz="3600" b="1" dirty="0" smtClean="0">
                <a:solidFill>
                  <a:srgbClr val="EB7400"/>
                </a:solidFill>
                <a:ea typeface="ＭＳ Ｐゴシック"/>
                <a:cs typeface="ＭＳ Ｐゴシック"/>
              </a:rPr>
              <a:t>right medium </a:t>
            </a:r>
            <a:r>
              <a:rPr lang="en-US" sz="3600" b="1" dirty="0" smtClean="0">
                <a:solidFill>
                  <a:srgbClr val="FFFFFF"/>
                </a:solidFill>
                <a:ea typeface="ＭＳ Ｐゴシック"/>
                <a:cs typeface="ＭＳ Ｐゴシック"/>
              </a:rPr>
              <a:t>… </a:t>
            </a:r>
          </a:p>
          <a:p>
            <a:pPr marL="0" indent="0" algn="ctr">
              <a:buFont typeface="Arial" charset="0"/>
              <a:buNone/>
            </a:pPr>
            <a:endParaRPr lang="en-US" sz="3600" b="1" dirty="0">
              <a:solidFill>
                <a:srgbClr val="FFFFFF"/>
              </a:solidFill>
              <a:ea typeface="ＭＳ Ｐゴシック"/>
              <a:cs typeface="ＭＳ Ｐゴシック"/>
            </a:endParaRPr>
          </a:p>
          <a:p>
            <a:pPr marL="0" indent="0" algn="ctr">
              <a:buFont typeface="Arial" charset="0"/>
              <a:buNone/>
            </a:pPr>
            <a:r>
              <a:rPr lang="en-US" sz="3600" b="1" dirty="0" smtClean="0">
                <a:solidFill>
                  <a:srgbClr val="FFFFFF"/>
                </a:solidFill>
                <a:ea typeface="ＭＳ Ｐゴシック"/>
                <a:cs typeface="ＭＳ Ｐゴシック"/>
              </a:rPr>
              <a:t>Sounds easy… Right?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701" y="3088839"/>
            <a:ext cx="7918450" cy="788894"/>
          </a:xfrm>
        </p:spPr>
        <p:txBody>
          <a:bodyPr/>
          <a:lstStyle/>
          <a:p>
            <a:r>
              <a:rPr lang="en-US" dirty="0" err="1" smtClean="0">
                <a:solidFill>
                  <a:srgbClr val="ED7307"/>
                </a:solidFill>
              </a:rPr>
              <a:t>porter@allegrashelton.com</a:t>
            </a:r>
            <a:endParaRPr lang="en-US" dirty="0">
              <a:solidFill>
                <a:srgbClr val="ED7307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775" y="812801"/>
            <a:ext cx="7986310" cy="1231900"/>
          </a:xfrm>
        </p:spPr>
        <p:txBody>
          <a:bodyPr>
            <a:noAutofit/>
          </a:bodyPr>
          <a:lstStyle/>
          <a:p>
            <a:r>
              <a:rPr lang="en-US" sz="2800" dirty="0" smtClean="0"/>
              <a:t>If you would like more information about local marketing or any of these topics please contact me at…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815495" y="6129752"/>
            <a:ext cx="1583330" cy="338554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Web Tools</a:t>
            </a:r>
            <a:endParaRPr lang="en-US" sz="1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398825" y="6129752"/>
            <a:ext cx="1583330" cy="338554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Social Media</a:t>
            </a:r>
            <a:endParaRPr lang="en-US" sz="1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232165" y="6129752"/>
            <a:ext cx="1583330" cy="338554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Direct Mail</a:t>
            </a:r>
            <a:endParaRPr 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323019" y="1678566"/>
            <a:ext cx="4054475" cy="3256849"/>
          </a:xfrm>
        </p:spPr>
        <p:txBody>
          <a:bodyPr rtlCol="0">
            <a:normAutofit/>
          </a:bodyPr>
          <a:lstStyle/>
          <a:p>
            <a:pPr fontAlgn="auto">
              <a:lnSpc>
                <a:spcPct val="8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US" sz="2800" dirty="0" smtClean="0">
                <a:ea typeface="ＭＳ Ｐゴシック" pitchFamily="34" charset="-128"/>
              </a:rPr>
              <a:t>The average person is exposed to more than </a:t>
            </a:r>
            <a:r>
              <a:rPr lang="en-US" sz="2800" dirty="0" smtClean="0">
                <a:solidFill>
                  <a:schemeClr val="accent6"/>
                </a:solidFill>
                <a:ea typeface="ＭＳ Ｐゴシック" pitchFamily="34" charset="-128"/>
              </a:rPr>
              <a:t>1.85 million </a:t>
            </a:r>
            <a:r>
              <a:rPr lang="en-US" sz="2800" dirty="0" smtClean="0">
                <a:ea typeface="ＭＳ Ｐゴシック" pitchFamily="34" charset="-128"/>
              </a:rPr>
              <a:t>messages per year </a:t>
            </a:r>
          </a:p>
          <a:p>
            <a:pPr lvl="1" fontAlgn="auto">
              <a:lnSpc>
                <a:spcPct val="80000"/>
              </a:lnSpc>
              <a:spcBef>
                <a:spcPts val="17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 smtClean="0">
                <a:ea typeface="ＭＳ Ｐゴシック" pitchFamily="34" charset="-128"/>
              </a:rPr>
              <a:t>5,000 per day</a:t>
            </a:r>
          </a:p>
          <a:p>
            <a:pPr lvl="1" fontAlgn="auto">
              <a:lnSpc>
                <a:spcPct val="80000"/>
              </a:lnSpc>
              <a:spcBef>
                <a:spcPts val="17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 smtClean="0">
                <a:ea typeface="ＭＳ Ｐゴシック" pitchFamily="34" charset="-128"/>
              </a:rPr>
              <a:t>Notice only about 50</a:t>
            </a:r>
          </a:p>
          <a:p>
            <a:pPr lvl="1" fontAlgn="auto">
              <a:lnSpc>
                <a:spcPct val="80000"/>
              </a:lnSpc>
              <a:spcBef>
                <a:spcPts val="17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 smtClean="0">
                <a:ea typeface="ＭＳ Ｐゴシック" pitchFamily="34" charset="-128"/>
              </a:rPr>
              <a:t>Remember only 4</a:t>
            </a:r>
          </a:p>
          <a:p>
            <a:pPr marL="0" indent="0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 smtClean="0">
              <a:ea typeface="ＭＳ Ｐゴシック" pitchFamily="34" charset="-128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 smtClean="0">
              <a:ea typeface="ＭＳ Ｐゴシック" pitchFamily="34" charset="-128"/>
            </a:endParaRPr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07640" y="1334978"/>
            <a:ext cx="3962400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27539" y="343588"/>
            <a:ext cx="80425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6"/>
                </a:solidFill>
              </a:rPr>
              <a:t>How do you stand out from the crowd?</a:t>
            </a:r>
            <a:endParaRPr lang="en-US" sz="3200" b="1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44487" y="202912"/>
            <a:ext cx="67253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/>
                </a:solidFill>
              </a:rPr>
              <a:t>Tools to Successful </a:t>
            </a:r>
          </a:p>
          <a:p>
            <a:pPr algn="ctr"/>
            <a:r>
              <a:rPr lang="en-US" sz="3200" dirty="0" smtClean="0">
                <a:solidFill>
                  <a:schemeClr val="accent6"/>
                </a:solidFill>
              </a:rPr>
              <a:t>Multi-Channel Local Marketing</a:t>
            </a:r>
          </a:p>
          <a:p>
            <a:pPr algn="ctr"/>
            <a:r>
              <a:rPr lang="en-US" sz="3200" dirty="0" smtClean="0">
                <a:solidFill>
                  <a:schemeClr val="accent6"/>
                </a:solidFill>
              </a:rPr>
              <a:t>&amp; Donor Development</a:t>
            </a:r>
            <a:endParaRPr lang="en-US" sz="3200" dirty="0">
              <a:solidFill>
                <a:schemeClr val="accent6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0913" y="2333384"/>
            <a:ext cx="710892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Direct Mail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Website &amp; Mobile Marketing Online &amp; Local Search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Social Media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5495" y="6129752"/>
            <a:ext cx="1583330" cy="338554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Web Tools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398825" y="6129752"/>
            <a:ext cx="1583330" cy="338554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Social Media</a:t>
            </a:r>
            <a:endParaRPr lang="en-US" sz="1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232165" y="6129752"/>
            <a:ext cx="1583330" cy="338554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Direct Mail</a:t>
            </a:r>
            <a:endParaRPr 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ED7307"/>
                </a:solidFill>
              </a:rPr>
              <a:t>Direct Mail is Alive!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457200" y="876807"/>
            <a:ext cx="8229600" cy="1042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8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Attitudes Toward Direct Mail &amp; Email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918914"/>
            <a:ext cx="8433660" cy="4322488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Percent of population agreeing to the following statements: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Get a lot more emails that I do not open </a:t>
            </a:r>
            <a:r>
              <a:rPr lang="en-US" sz="3500" b="1" dirty="0" smtClean="0">
                <a:solidFill>
                  <a:schemeClr val="accent6"/>
                </a:solidFill>
              </a:rPr>
              <a:t>75%</a:t>
            </a:r>
            <a:endParaRPr lang="en-US" dirty="0" smtClean="0">
              <a:solidFill>
                <a:schemeClr val="accent6"/>
              </a:solidFill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Enjoy getting postal mail about new products </a:t>
            </a:r>
            <a:r>
              <a:rPr lang="en-US" sz="3500" b="1" dirty="0" smtClean="0">
                <a:solidFill>
                  <a:schemeClr val="accent6"/>
                </a:solidFill>
              </a:rPr>
              <a:t>59%</a:t>
            </a:r>
            <a:endParaRPr lang="en-US" sz="3500" dirty="0" smtClean="0">
              <a:solidFill>
                <a:schemeClr val="accent6"/>
              </a:solidFill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Enjoy getting email about new products </a:t>
            </a:r>
            <a:r>
              <a:rPr lang="en-US" sz="3500" b="1" dirty="0" smtClean="0">
                <a:solidFill>
                  <a:schemeClr val="accent6"/>
                </a:solidFill>
              </a:rPr>
              <a:t>43%</a:t>
            </a:r>
            <a:endParaRPr lang="en-US" sz="3500" dirty="0" smtClean="0">
              <a:solidFill>
                <a:schemeClr val="accent6"/>
              </a:solidFill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Postal mail gets more attention </a:t>
            </a:r>
            <a:r>
              <a:rPr lang="en-US" sz="3500" b="1" dirty="0" smtClean="0">
                <a:solidFill>
                  <a:schemeClr val="accent6"/>
                </a:solidFill>
              </a:rPr>
              <a:t>50%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Receive too many emails in one day </a:t>
            </a:r>
            <a:r>
              <a:rPr lang="en-US" sz="3500" b="1" dirty="0" smtClean="0">
                <a:solidFill>
                  <a:schemeClr val="accent6"/>
                </a:solidFill>
              </a:rPr>
              <a:t>65%</a:t>
            </a:r>
            <a:r>
              <a:rPr lang="en-US" sz="3500" dirty="0" smtClean="0">
                <a:solidFill>
                  <a:schemeClr val="accent6"/>
                </a:solidFill>
              </a:rPr>
              <a:t> </a:t>
            </a:r>
            <a:endParaRPr lang="en-US" dirty="0" smtClean="0">
              <a:solidFill>
                <a:schemeClr val="accent6"/>
              </a:solidFill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Enjoy checking postal mailbox </a:t>
            </a:r>
            <a:r>
              <a:rPr lang="en-US" sz="3500" b="1" dirty="0" smtClean="0">
                <a:solidFill>
                  <a:schemeClr val="accent6"/>
                </a:solidFill>
              </a:rPr>
              <a:t>60%</a:t>
            </a:r>
            <a:endParaRPr lang="en-US" sz="3500" dirty="0" smtClean="0">
              <a:solidFill>
                <a:schemeClr val="accent6"/>
              </a:solidFill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815495" y="6129752"/>
            <a:ext cx="1583330" cy="338554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Web Tools</a:t>
            </a:r>
            <a:endParaRPr lang="en-US" sz="1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398825" y="6129752"/>
            <a:ext cx="1583330" cy="338554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Social Media</a:t>
            </a:r>
            <a:endParaRPr lang="en-US" sz="1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232165" y="6129752"/>
            <a:ext cx="1583330" cy="338554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Direct Mail</a:t>
            </a:r>
            <a:endParaRPr 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ED7307"/>
                </a:solidFill>
              </a:rPr>
              <a:t>Make Your Mailing Stand Out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457200" y="1397860"/>
            <a:ext cx="8229600" cy="2189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7500" lnSpcReduction="10000"/>
          </a:bodyPr>
          <a:lstStyle/>
          <a:p>
            <a:pPr marL="457200" marR="0" lvl="0" indent="-457200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dirty="0" smtClean="0">
                <a:latin typeface="+mj-lt"/>
                <a:ea typeface="+mj-ea"/>
                <a:cs typeface="+mj-cs"/>
              </a:rPr>
              <a:t>Know Your Audience</a:t>
            </a:r>
          </a:p>
          <a:p>
            <a:pPr marL="457200" marR="0" lvl="0" indent="-457200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dirty="0" smtClean="0">
                <a:latin typeface="+mj-lt"/>
                <a:ea typeface="+mj-ea"/>
                <a:cs typeface="+mj-cs"/>
              </a:rPr>
              <a:t>Sometimes it’s the simple things</a:t>
            </a:r>
          </a:p>
          <a:p>
            <a:pPr marL="457200" marR="0" lvl="0" indent="-457200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dirty="0" smtClean="0">
                <a:latin typeface="+mj-lt"/>
                <a:ea typeface="+mj-ea"/>
                <a:cs typeface="+mj-cs"/>
              </a:rPr>
              <a:t>Think Outside of the Box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918914"/>
            <a:ext cx="8433660" cy="4322488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bg2"/>
              </a:buClr>
              <a:buSzPct val="90000"/>
              <a:buFont typeface="Wingdings 2" pitchFamily="18" charset="2"/>
              <a:buChar char="Ü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SzPct val="90000"/>
              <a:buFont typeface="Wingdings 2" pitchFamily="18" charset="2"/>
              <a:buChar char="Ü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ct val="20000"/>
              </a:spcBef>
              <a:buClr>
                <a:schemeClr val="bg2"/>
              </a:buClr>
              <a:buSzPct val="90000"/>
              <a:buFont typeface="Wingdings 2" pitchFamily="18" charset="2"/>
              <a:buChar char="Ü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SzPct val="90000"/>
              <a:buFont typeface="Wingdings 2" pitchFamily="18" charset="2"/>
              <a:buChar char="Ü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ct val="20000"/>
              </a:spcBef>
              <a:buClr>
                <a:schemeClr val="bg2"/>
              </a:buClr>
              <a:buSzPct val="90000"/>
              <a:buFont typeface="Wingdings 2" pitchFamily="18" charset="2"/>
              <a:buChar char="Ü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9250" lvl="1" indent="0">
              <a:buNone/>
              <a:defRPr/>
            </a:pPr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815495" y="6129752"/>
            <a:ext cx="1583330" cy="338554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Web Tools</a:t>
            </a:r>
            <a:endParaRPr lang="en-US" sz="1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398825" y="6129752"/>
            <a:ext cx="1583330" cy="338554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Social Media</a:t>
            </a:r>
            <a:endParaRPr lang="en-US" sz="1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232165" y="6129752"/>
            <a:ext cx="1583330" cy="338554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Direct Mail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9754686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1295400"/>
            <a:ext cx="8763000" cy="489364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latin typeface="+mn-lt"/>
                <a:cs typeface="Arial" pitchFamily="34" charset="0"/>
              </a:rPr>
              <a:t>BENEFITS OF EVERY DOOR DIRECT MAIL (EDDM)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en-US" sz="2400" b="1" dirty="0">
                <a:latin typeface="+mn-lt"/>
                <a:cs typeface="Arial" pitchFamily="34" charset="0"/>
              </a:rPr>
              <a:t>Reach </a:t>
            </a:r>
            <a:endParaRPr lang="en-US" sz="2400" dirty="0">
              <a:latin typeface="+mn-lt"/>
              <a:cs typeface="Arial" pitchFamily="34" charset="0"/>
            </a:endParaRPr>
          </a:p>
          <a:p>
            <a:pPr marL="1257300" lvl="2" indent="-342900">
              <a:buFont typeface="Arial" pitchFamily="34" charset="0"/>
              <a:buChar char="•"/>
              <a:defRPr/>
            </a:pPr>
            <a:r>
              <a:rPr lang="en-US" sz="2000" b="1" u="sng" dirty="0">
                <a:solidFill>
                  <a:srgbClr val="ED7307"/>
                </a:solidFill>
                <a:latin typeface="+mn-lt"/>
                <a:cs typeface="Arial" pitchFamily="34" charset="0"/>
              </a:rPr>
              <a:t>Up to 85% </a:t>
            </a:r>
            <a:r>
              <a:rPr lang="en-US" sz="2000" dirty="0">
                <a:latin typeface="+mn-lt"/>
                <a:cs typeface="Arial" pitchFamily="34" charset="0"/>
              </a:rPr>
              <a:t>of a small business’ customers come from a 5 mile radius.*</a:t>
            </a:r>
          </a:p>
          <a:p>
            <a:pPr marL="1257300" lvl="2" indent="-342900">
              <a:buFont typeface="Arial" pitchFamily="34" charset="0"/>
              <a:buChar char="•"/>
              <a:defRPr/>
            </a:pPr>
            <a:r>
              <a:rPr lang="en-US" sz="2000" dirty="0">
                <a:latin typeface="+mn-lt"/>
                <a:cs typeface="Arial" pitchFamily="34" charset="0"/>
              </a:rPr>
              <a:t>A business can reach every address in the area surrounding their business with EDDM.</a:t>
            </a:r>
          </a:p>
          <a:p>
            <a:pPr lvl="2">
              <a:defRPr/>
            </a:pPr>
            <a:endParaRPr lang="en-US" sz="2000" dirty="0">
              <a:latin typeface="+mn-lt"/>
              <a:cs typeface="Arial" pitchFamily="34" charset="0"/>
            </a:endParaRP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en-US" sz="2400" b="1" dirty="0">
                <a:latin typeface="+mn-lt"/>
                <a:cs typeface="Arial" pitchFamily="34" charset="0"/>
              </a:rPr>
              <a:t>Cost Effective</a:t>
            </a:r>
          </a:p>
          <a:p>
            <a:pPr marL="1257300" lvl="2" indent="-342900">
              <a:buFont typeface="Arial" pitchFamily="34" charset="0"/>
              <a:buChar char="•"/>
              <a:defRPr/>
            </a:pPr>
            <a:r>
              <a:rPr lang="en-US" sz="2000" dirty="0">
                <a:latin typeface="+mn-lt"/>
                <a:cs typeface="Arial" pitchFamily="34" charset="0"/>
              </a:rPr>
              <a:t>Postage is a low as</a:t>
            </a:r>
            <a:r>
              <a:rPr lang="en-US" sz="2000" dirty="0" smtClean="0">
                <a:latin typeface="+mn-lt"/>
                <a:cs typeface="Arial" pitchFamily="34" charset="0"/>
              </a:rPr>
              <a:t> </a:t>
            </a:r>
            <a:r>
              <a:rPr lang="en-US" sz="2000" u="sng" dirty="0" smtClean="0">
                <a:latin typeface="+mn-lt"/>
                <a:cs typeface="Arial" pitchFamily="34" charset="0"/>
              </a:rPr>
              <a:t>17.5 </a:t>
            </a:r>
            <a:r>
              <a:rPr lang="en-US" sz="2000" u="sng" dirty="0">
                <a:latin typeface="+mn-lt"/>
                <a:cs typeface="Arial" pitchFamily="34" charset="0"/>
              </a:rPr>
              <a:t>cents a piece</a:t>
            </a:r>
            <a:r>
              <a:rPr lang="en-US" sz="2000" u="sng" dirty="0" smtClean="0">
                <a:latin typeface="+mn-lt"/>
                <a:cs typeface="Arial" pitchFamily="34" charset="0"/>
              </a:rPr>
              <a:t>!</a:t>
            </a:r>
          </a:p>
          <a:p>
            <a:pPr marL="1257300" lvl="2" indent="-342900">
              <a:buFont typeface="Arial" pitchFamily="34" charset="0"/>
              <a:buChar char="•"/>
              <a:defRPr/>
            </a:pPr>
            <a:r>
              <a:rPr lang="en-US" sz="2000" dirty="0" smtClean="0">
                <a:cs typeface="Arial" pitchFamily="34" charset="0"/>
              </a:rPr>
              <a:t>No need to purchase a list of names</a:t>
            </a:r>
            <a:endParaRPr lang="en-US" sz="2000" dirty="0">
              <a:cs typeface="Arial" pitchFamily="34" charset="0"/>
            </a:endParaRP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en-US" sz="2400" b="1" dirty="0">
                <a:latin typeface="+mn-lt"/>
                <a:cs typeface="Arial" pitchFamily="34" charset="0"/>
              </a:rPr>
              <a:t>Ease</a:t>
            </a:r>
          </a:p>
          <a:p>
            <a:pPr marL="1257300" lvl="2" indent="-342900">
              <a:buFont typeface="Arial" pitchFamily="34" charset="0"/>
              <a:buChar char="•"/>
              <a:defRPr/>
            </a:pPr>
            <a:r>
              <a:rPr lang="en-US" sz="2000" dirty="0">
                <a:latin typeface="+mn-lt"/>
                <a:cs typeface="Arial" pitchFamily="34" charset="0"/>
              </a:rPr>
              <a:t>No postage permit required </a:t>
            </a:r>
          </a:p>
          <a:p>
            <a:pPr marL="1257300" lvl="2" indent="-342900">
              <a:buFont typeface="Arial" pitchFamily="34" charset="0"/>
              <a:buChar char="•"/>
              <a:defRPr/>
            </a:pPr>
            <a:r>
              <a:rPr lang="en-US" sz="2000" dirty="0">
                <a:latin typeface="+mn-lt"/>
                <a:cs typeface="Arial" pitchFamily="34" charset="0"/>
              </a:rPr>
              <a:t>No </a:t>
            </a:r>
            <a:r>
              <a:rPr lang="en-US" sz="2000" dirty="0" smtClean="0">
                <a:latin typeface="+mn-lt"/>
                <a:cs typeface="Arial" pitchFamily="34" charset="0"/>
              </a:rPr>
              <a:t>addressing required</a:t>
            </a:r>
            <a:endParaRPr lang="en-US" sz="2000" dirty="0">
              <a:latin typeface="+mn-lt"/>
              <a:cs typeface="Arial" pitchFamily="34" charset="0"/>
            </a:endParaRPr>
          </a:p>
          <a:p>
            <a:pPr marL="1257300" lvl="2" indent="-342900">
              <a:defRPr/>
            </a:pPr>
            <a:endParaRPr lang="en-US" sz="2000" dirty="0">
              <a:latin typeface="+mn-lt"/>
              <a:cs typeface="Arial" pitchFamily="34" charset="0"/>
            </a:endParaRPr>
          </a:p>
          <a:p>
            <a:pPr>
              <a:defRPr/>
            </a:pPr>
            <a:r>
              <a:rPr lang="en-US" sz="1200" dirty="0">
                <a:latin typeface="+mn-lt"/>
                <a:cs typeface="Arial" pitchFamily="34" charset="0"/>
              </a:rPr>
              <a:t>*Source:  </a:t>
            </a:r>
            <a:r>
              <a:rPr lang="en-US" sz="1200" dirty="0" err="1">
                <a:latin typeface="+mn-lt"/>
                <a:cs typeface="Arial" pitchFamily="34" charset="0"/>
              </a:rPr>
              <a:t>BizReport</a:t>
            </a:r>
            <a:r>
              <a:rPr lang="en-US" sz="1200" dirty="0">
                <a:latin typeface="+mn-lt"/>
                <a:cs typeface="Arial" pitchFamily="34" charset="0"/>
              </a:rPr>
              <a:t> 2010</a:t>
            </a:r>
          </a:p>
        </p:txBody>
      </p:sp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</a:rPr>
              <a:t>EVERY DOOR DIRECT MAIL</a:t>
            </a:r>
            <a:r>
              <a:rPr lang="en-US" sz="1800" dirty="0" smtClean="0">
                <a:solidFill>
                  <a:schemeClr val="accent6"/>
                </a:solidFill>
              </a:rPr>
              <a:t>®</a:t>
            </a:r>
            <a:endParaRPr lang="en-US" dirty="0" smtClean="0">
              <a:solidFill>
                <a:schemeClr val="accent6"/>
              </a:solidFill>
            </a:endParaRPr>
          </a:p>
        </p:txBody>
      </p:sp>
      <p:pic>
        <p:nvPicPr>
          <p:cNvPr id="4" name="Picture 3" descr="Mai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0490" y="3223562"/>
            <a:ext cx="2381276" cy="26046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5495" y="6129752"/>
            <a:ext cx="1583330" cy="338554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Web Tools</a:t>
            </a:r>
            <a:endParaRPr lang="en-US" sz="1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398825" y="6129752"/>
            <a:ext cx="1583330" cy="338554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Social Media</a:t>
            </a:r>
            <a:endParaRPr lang="en-US" sz="1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232165" y="6129752"/>
            <a:ext cx="1583330" cy="338554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Direct Mail</a:t>
            </a:r>
            <a:endParaRPr 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ED7307"/>
                </a:solidFill>
                <a:ea typeface="ＭＳ Ｐゴシック"/>
                <a:cs typeface="ＭＳ Ｐゴシック"/>
              </a:rPr>
              <a:t>Personalizing Your Campaigns</a:t>
            </a:r>
          </a:p>
        </p:txBody>
      </p:sp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3294185" y="962019"/>
            <a:ext cx="539102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000" b="1" dirty="0">
                <a:latin typeface="Calibri" pitchFamily="34" charset="0"/>
              </a:rPr>
              <a:t>43% of people prefer to respond to direct marketing online.</a:t>
            </a:r>
            <a:endParaRPr lang="en-US" sz="3000" dirty="0">
              <a:latin typeface="Calibri" pitchFamily="34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716922" y="2101449"/>
            <a:ext cx="4572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latin typeface="Calibri" pitchFamily="34" charset="0"/>
              </a:rPr>
              <a:t>Every direct marketing campaign</a:t>
            </a:r>
            <a:r>
              <a:rPr lang="en-US" sz="2400" b="1" dirty="0" smtClean="0">
                <a:latin typeface="Calibri" pitchFamily="34" charset="0"/>
              </a:rPr>
              <a:t> should </a:t>
            </a:r>
            <a:r>
              <a:rPr lang="en-US" sz="2400" b="1" dirty="0">
                <a:latin typeface="Calibri" pitchFamily="34" charset="0"/>
              </a:rPr>
              <a:t>include an </a:t>
            </a:r>
            <a:r>
              <a:rPr lang="en-US" sz="2400" b="1" i="1" dirty="0">
                <a:latin typeface="Calibri" pitchFamily="34" charset="0"/>
              </a:rPr>
              <a:t>effective </a:t>
            </a:r>
            <a:r>
              <a:rPr lang="en-US" sz="2400" b="1" dirty="0">
                <a:latin typeface="Calibri" pitchFamily="34" charset="0"/>
              </a:rPr>
              <a:t>online response option.</a:t>
            </a:r>
          </a:p>
        </p:txBody>
      </p:sp>
      <p:pic>
        <p:nvPicPr>
          <p:cNvPr id="5" name="Picture 1" descr="M:\Packages\Allegra\Web Marketing Package\PURLs Sell Sheet\Links\89976585 realsamplesCMYK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3656" y="1090247"/>
            <a:ext cx="2464610" cy="2038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462931" y="4173416"/>
            <a:ext cx="5106635" cy="160606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Use QR Codes for a quick link to your mobile site.</a:t>
            </a:r>
          </a:p>
          <a:p>
            <a:r>
              <a:rPr lang="en-US" sz="2400" dirty="0" smtClean="0"/>
              <a:t>Make it easy to give</a:t>
            </a:r>
          </a:p>
        </p:txBody>
      </p:sp>
      <p:pic>
        <p:nvPicPr>
          <p:cNvPr id="8" name="Picture 6" descr="http://www.mobiliciouz.com/img/qr_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2405" y="3271550"/>
            <a:ext cx="1625861" cy="2683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815495" y="6129752"/>
            <a:ext cx="1583330" cy="338554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Web Tools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398825" y="6129752"/>
            <a:ext cx="1583330" cy="338554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Social Media</a:t>
            </a:r>
            <a:endParaRPr lang="en-US" sz="1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232165" y="6129752"/>
            <a:ext cx="1583330" cy="338554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Direct Mail</a:t>
            </a:r>
            <a:endParaRPr lang="en-US" sz="1600" b="1" dirty="0"/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3927227" y="3568135"/>
            <a:ext cx="419591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smtClean="0">
                <a:solidFill>
                  <a:schemeClr val="accent6"/>
                </a:solidFill>
                <a:latin typeface="Calibri" pitchFamily="34" charset="0"/>
              </a:rPr>
              <a:t>Quick Response Codes</a:t>
            </a:r>
            <a:endParaRPr lang="en-US" sz="3200" b="1" dirty="0">
              <a:solidFill>
                <a:schemeClr val="accent6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6"/>
                </a:solidFill>
              </a:rPr>
              <a:t>Web Tools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5495" y="6129752"/>
            <a:ext cx="1583330" cy="338554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Web Tools</a:t>
            </a:r>
            <a:endParaRPr lang="en-US" sz="1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398825" y="6129752"/>
            <a:ext cx="1583330" cy="338554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Social Media</a:t>
            </a:r>
            <a:endParaRPr lang="en-US" sz="1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232165" y="6129752"/>
            <a:ext cx="1583330" cy="338554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Direct Mail</a:t>
            </a:r>
            <a:endParaRPr lang="en-US" sz="1600" b="1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12775" y="1657781"/>
            <a:ext cx="7918450" cy="7888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tx1"/>
                </a:solidFill>
              </a:rPr>
              <a:t>Be Seen Where They’re Looking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8624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wilight">
  <a:themeElements>
    <a:clrScheme name="Twilight">
      <a:dk1>
        <a:sysClr val="windowText" lastClr="000000"/>
      </a:dk1>
      <a:lt1>
        <a:sysClr val="window" lastClr="FFFFFF"/>
      </a:lt1>
      <a:dk2>
        <a:srgbClr val="54638C"/>
      </a:dk2>
      <a:lt2>
        <a:srgbClr val="8D9AB3"/>
      </a:lt2>
      <a:accent1>
        <a:srgbClr val="FFAF03"/>
      </a:accent1>
      <a:accent2>
        <a:srgbClr val="FDE689"/>
      </a:accent2>
      <a:accent3>
        <a:srgbClr val="9E82E7"/>
      </a:accent3>
      <a:accent4>
        <a:srgbClr val="9735BB"/>
      </a:accent4>
      <a:accent5>
        <a:srgbClr val="BF2B2B"/>
      </a:accent5>
      <a:accent6>
        <a:srgbClr val="ED7307"/>
      </a:accent6>
      <a:hlink>
        <a:srgbClr val="FFAF03"/>
      </a:hlink>
      <a:folHlink>
        <a:srgbClr val="FDE689"/>
      </a:folHlink>
    </a:clrScheme>
    <a:fontScheme name="Twilight">
      <a:majorFont>
        <a:latin typeface="Century Gothic"/>
        <a:ea typeface=""/>
        <a:cs typeface=""/>
        <a:font script="Jpan" typeface="ＭＳ Ｐゴシック"/>
      </a:majorFont>
      <a:minorFont>
        <a:latin typeface="Century Gothic"/>
        <a:ea typeface=""/>
        <a:cs typeface=""/>
        <a:font script="Jpan" typeface="ＭＳ Ｐゴシック"/>
      </a:minorFont>
    </a:fontScheme>
    <a:fmtScheme name="Twilight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0000"/>
              </a:schemeClr>
            </a:gs>
            <a:gs pos="100000">
              <a:schemeClr val="phClr">
                <a:tint val="100000"/>
                <a:shade val="94000"/>
                <a:satMod val="135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60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90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38100" dist="12700" dir="5400000">
              <a:srgbClr val="FFFFFF">
                <a:alpha val="75000"/>
              </a:srgbClr>
            </a:innerShdw>
            <a:outerShdw blurRad="88900" dist="50800" dir="5400000" sx="102000" sy="102000" algn="tr" rotWithShape="0">
              <a:srgbClr val="808080">
                <a:alpha val="50000"/>
              </a:srgbClr>
            </a:outerShdw>
          </a:effectLst>
        </a:effectStyle>
        <a:effectStyle>
          <a:effectLst>
            <a:outerShdw blurRad="317500" dist="762000" dir="5400000" sy="45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alanced" dir="tl"/>
          </a:scene3d>
          <a:sp3d extrusionH="12700" prstMaterial="softEdge">
            <a:bevelT w="38100" h="1270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200000"/>
              </a:schemeClr>
              <a:schemeClr val="phClr">
                <a:tint val="30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20000"/>
                <a:satMod val="200000"/>
              </a:schemeClr>
              <a:schemeClr val="phClr">
                <a:tint val="50000"/>
                <a:satMod val="1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Twilight.thmx</Template>
  <TotalTime>544</TotalTime>
  <Words>842</Words>
  <Application>Microsoft Office PowerPoint</Application>
  <PresentationFormat>On-screen Show (4:3)</PresentationFormat>
  <Paragraphs>162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Twilight</vt:lpstr>
      <vt:lpstr>PowerPoint Presentation</vt:lpstr>
      <vt:lpstr>PowerPoint Presentation</vt:lpstr>
      <vt:lpstr>PowerPoint Presentation</vt:lpstr>
      <vt:lpstr>PowerPoint Presentation</vt:lpstr>
      <vt:lpstr>Direct Mail is Alive!</vt:lpstr>
      <vt:lpstr>PowerPoint Presentation</vt:lpstr>
      <vt:lpstr>EVERY DOOR DIRECT MAIL®</vt:lpstr>
      <vt:lpstr>Personalizing Your Campaigns</vt:lpstr>
      <vt:lpstr>Web Tools</vt:lpstr>
      <vt:lpstr>PowerPoint Presentation</vt:lpstr>
      <vt:lpstr>Location, Location, Location!</vt:lpstr>
      <vt:lpstr>Location, Location, Location!</vt:lpstr>
      <vt:lpstr>Allegra Cares &amp; Google Grants</vt:lpstr>
      <vt:lpstr>Mobile Usage Facts</vt:lpstr>
      <vt:lpstr>Optimize for Mobile</vt:lpstr>
      <vt:lpstr>Go to  www.derby-sheltonrotary.org</vt:lpstr>
      <vt:lpstr>Why Do You Need To Be Seen  Where They’re Looking?</vt:lpstr>
      <vt:lpstr>Social Media Marketing</vt:lpstr>
      <vt:lpstr>Social Media Marketing</vt:lpstr>
      <vt:lpstr>porter@allegrashelton.com</vt:lpstr>
    </vt:vector>
  </TitlesOfParts>
  <Company>PB&amp;J Design, Inc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Porter McKinnon</dc:creator>
  <cp:lastModifiedBy>Customer Counter</cp:lastModifiedBy>
  <cp:revision>68</cp:revision>
  <cp:lastPrinted>2014-10-03T16:08:06Z</cp:lastPrinted>
  <dcterms:created xsi:type="dcterms:W3CDTF">2014-07-30T01:25:47Z</dcterms:created>
  <dcterms:modified xsi:type="dcterms:W3CDTF">2014-10-03T20:54:10Z</dcterms:modified>
</cp:coreProperties>
</file>